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344" r:id="rId3"/>
    <p:sldId id="283" r:id="rId4"/>
    <p:sldId id="345" r:id="rId5"/>
    <p:sldId id="347" r:id="rId6"/>
    <p:sldId id="346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1" autoAdjust="0"/>
    <p:restoredTop sz="95261" autoAdjust="0"/>
  </p:normalViewPr>
  <p:slideViewPr>
    <p:cSldViewPr snapToGrid="0" showGuides="1">
      <p:cViewPr>
        <p:scale>
          <a:sx n="100" d="100"/>
          <a:sy n="100" d="100"/>
        </p:scale>
        <p:origin x="1972" y="1148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17-9-2019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17-9-2019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22268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6653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92794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9920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5502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255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8942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69765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0014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01566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750" dirty="0">
                <a:solidFill>
                  <a:schemeClr val="tx1"/>
                </a:solidFill>
              </a:rPr>
              <a:t>If necessary</a:t>
            </a:r>
            <a:r>
              <a:rPr lang="en-US" sz="75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750" dirty="0">
              <a:solidFill>
                <a:schemeClr val="tx1"/>
              </a:solidFill>
            </a:endParaRP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2384357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3066138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eFeijs/GOLDEN-RATIO/tree/master/DAY1-COORDINATE-SYSTEMS" TargetMode="External"/><Relationship Id="rId2" Type="http://schemas.openxmlformats.org/officeDocument/2006/relationships/hyperlink" Target="https://processing.org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tutorial.math.lamar.edu/Classes/CalcII/PolarCoordinates.asp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Prof. dr</a:t>
            </a:r>
            <a:r>
              <a:rPr lang="en-US" sz="1800"/>
              <a:t>. </a:t>
            </a:r>
            <a:r>
              <a:rPr lang="en-US" sz="1800" smtClean="0"/>
              <a:t>ir. Loe </a:t>
            </a:r>
            <a:r>
              <a:rPr lang="en-US" sz="1800" smtClean="0"/>
              <a:t>Feijs</a:t>
            </a:r>
            <a:endParaRPr lang="en-US" sz="1800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/>
              <a:t>DAY1-COORDINATE-SYSTEMS</a:t>
            </a:r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smtClean="0"/>
              <a:t>Golden Ratio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 at the </a:t>
            </a:r>
            <a:r>
              <a:rPr lang="en-US" dirty="0" err="1" smtClean="0"/>
              <a:t>lightboard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examples </a:t>
            </a:r>
            <a:r>
              <a:rPr lang="en-US" smtClean="0"/>
              <a:t>in </a:t>
            </a:r>
            <a:r>
              <a:rPr lang="en-US" smtClean="0"/>
              <a:t>Processing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circle.pde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fromCircleToSpiral.pde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4234" y="304801"/>
            <a:ext cx="60495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Switching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between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>
                <a:solidFill>
                  <a:schemeClr val="tx2"/>
                </a:solidFill>
                <a:latin typeface="+mj-lt"/>
              </a:rPr>
              <a:t>c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oordinate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>
                <a:solidFill>
                  <a:schemeClr val="tx2"/>
                </a:solidFill>
                <a:latin typeface="+mj-lt"/>
              </a:rPr>
              <a:t>systems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22EAFE6-C511-4FFE-BE4A-CFD9B81F6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55676" y="2301720"/>
            <a:ext cx="3343275" cy="1293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626" y="0"/>
            <a:ext cx="60211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75260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4808" y="0"/>
            <a:ext cx="1519191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5260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87978" y="0"/>
            <a:ext cx="1556022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49" y="0"/>
            <a:ext cx="5975077" cy="50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25" y="810415"/>
            <a:ext cx="3419475" cy="358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00" y="133350"/>
            <a:ext cx="5849899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592" y="133374"/>
            <a:ext cx="5808716" cy="49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60" y="673672"/>
            <a:ext cx="3559779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and reflection</a:t>
            </a:r>
            <a:r>
              <a:rPr lang="en-US" smtClean="0"/>
              <a:t/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 smtClean="0">
                <a:solidFill>
                  <a:schemeClr val="bg1"/>
                </a:solidFill>
              </a:rPr>
              <a:t>omputers like Cartesian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 smtClean="0">
                <a:solidFill>
                  <a:schemeClr val="bg1"/>
                </a:solidFill>
              </a:rPr>
              <a:t>ircles and spirals go best with polar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y</a:t>
            </a:r>
            <a:r>
              <a:rPr lang="en-US" smtClean="0">
                <a:solidFill>
                  <a:schemeClr val="bg1"/>
                </a:solidFill>
              </a:rPr>
              <a:t>ou can mediate between the two using sin, cos, 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</a:t>
            </a:r>
            <a:r>
              <a:rPr lang="en-US" smtClean="0">
                <a:solidFill>
                  <a:schemeClr val="bg1"/>
                </a:solidFill>
              </a:rPr>
              <a:t>ext, code your formulas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thus obtain beautiful results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2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610100" y="1130460"/>
            <a:ext cx="7922712" cy="3310413"/>
          </a:xfrm>
        </p:spPr>
        <p:txBody>
          <a:bodyPr/>
          <a:lstStyle/>
          <a:p>
            <a:r>
              <a:rPr lang="nl-NL" altLang="en-US" dirty="0" smtClean="0"/>
              <a:t>Processing3</a:t>
            </a:r>
            <a:r>
              <a:rPr lang="nl-NL" altLang="en-US" dirty="0"/>
              <a:t>, </a:t>
            </a:r>
            <a:r>
              <a:rPr lang="nl-NL" altLang="en-US" dirty="0" err="1"/>
              <a:t>please</a:t>
            </a:r>
            <a:r>
              <a:rPr lang="nl-NL" altLang="en-US" dirty="0"/>
              <a:t> </a:t>
            </a:r>
            <a:r>
              <a:rPr lang="nl-NL" altLang="en-US" dirty="0" err="1"/>
              <a:t>install</a:t>
            </a:r>
            <a:r>
              <a:rPr lang="nl-NL" altLang="en-US" dirty="0"/>
              <a:t> </a:t>
            </a:r>
            <a:r>
              <a:rPr lang="nl-NL" altLang="en-US" dirty="0" err="1"/>
              <a:t>from</a:t>
            </a:r>
            <a:r>
              <a:rPr lang="nl-NL" altLang="en-US" dirty="0"/>
              <a:t> </a:t>
            </a:r>
          </a:p>
          <a:p>
            <a:pPr marL="268287" lvl="1"/>
            <a:r>
              <a:rPr lang="en-US" sz="1600" dirty="0">
                <a:hlinkClick r:id="rId2"/>
              </a:rPr>
              <a:t>https://processing.org/download/</a:t>
            </a:r>
            <a:endParaRPr lang="nl-NL" altLang="en-US" sz="1600" b="1" dirty="0">
              <a:cs typeface="Courier New" pitchFamily="49" charset="0"/>
            </a:endParaRPr>
          </a:p>
          <a:p>
            <a:r>
              <a:rPr lang="nl-NL" altLang="en-US" dirty="0" err="1"/>
              <a:t>Github</a:t>
            </a:r>
            <a:r>
              <a:rPr lang="nl-NL" altLang="en-US" dirty="0"/>
              <a:t>, </a:t>
            </a:r>
            <a:r>
              <a:rPr lang="nl-NL" altLang="en-US" dirty="0" err="1"/>
              <a:t>LoeFeijs</a:t>
            </a:r>
            <a:r>
              <a:rPr lang="nl-NL" altLang="en-US" dirty="0"/>
              <a:t> </a:t>
            </a:r>
            <a:r>
              <a:rPr lang="nl-NL" altLang="en-US" dirty="0" err="1"/>
              <a:t>repository</a:t>
            </a:r>
            <a:r>
              <a:rPr lang="nl-NL" altLang="en-US" dirty="0"/>
              <a:t> GOLDEN-RATIO</a:t>
            </a:r>
          </a:p>
          <a:p>
            <a:pPr marL="554037" lvl="1" indent="-285750"/>
            <a:r>
              <a:rPr lang="nl-NL" altLang="en-US" sz="1600" dirty="0" err="1"/>
              <a:t>this</a:t>
            </a:r>
            <a:r>
              <a:rPr lang="nl-NL" altLang="en-US" sz="1600" dirty="0"/>
              <a:t> </a:t>
            </a:r>
            <a:r>
              <a:rPr lang="nl-NL" altLang="en-US" sz="1600" dirty="0" err="1"/>
              <a:t>powerpoint</a:t>
            </a:r>
            <a:r>
              <a:rPr lang="nl-NL" altLang="en-US" sz="1600" dirty="0"/>
              <a:t> (.</a:t>
            </a:r>
            <a:r>
              <a:rPr lang="nl-NL" altLang="en-US" sz="1600" dirty="0" err="1"/>
              <a:t>pptx</a:t>
            </a:r>
            <a:r>
              <a:rPr lang="nl-NL" altLang="en-US" sz="1600" dirty="0"/>
              <a:t>)</a:t>
            </a:r>
          </a:p>
          <a:p>
            <a:pPr marL="554037" lvl="1" indent="-285750"/>
            <a:r>
              <a:rPr lang="nl-NL" altLang="en-US" sz="1600" dirty="0" err="1"/>
              <a:t>circle.pde</a:t>
            </a:r>
            <a:endParaRPr lang="nl-NL" altLang="en-US" sz="1600" dirty="0"/>
          </a:p>
          <a:p>
            <a:pPr marL="554037" lvl="1" indent="-285750"/>
            <a:r>
              <a:rPr lang="nl-NL" altLang="en-US" sz="1600" dirty="0" err="1"/>
              <a:t>fromCircleToSpiral.pde</a:t>
            </a:r>
            <a:endParaRPr lang="nl-NL" altLang="en-US" sz="1600" dirty="0"/>
          </a:p>
          <a:p>
            <a:pPr marL="268287" lvl="1"/>
            <a:r>
              <a:rPr lang="nl-NL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hlinkClick r:id="rId3"/>
              </a:rPr>
              <a:t>https://github.com/LoeFeijs/GOLDEN-RATIO/tree/master/DAY1-COORDINATE-SYSTEMS</a:t>
            </a:r>
            <a:endParaRPr lang="nl-NL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nl-NL" altLang="en-US" err="1" smtClean="0"/>
              <a:t>External</a:t>
            </a:r>
            <a:r>
              <a:rPr lang="nl-NL" altLang="en-US" smtClean="0"/>
              <a:t> </a:t>
            </a:r>
            <a:r>
              <a:rPr lang="nl-NL" altLang="en-US" smtClean="0"/>
              <a:t>link, </a:t>
            </a:r>
            <a:r>
              <a:rPr lang="nl-NL" altLang="en-US" sz="1600" smtClean="0"/>
              <a:t>Paul's </a:t>
            </a:r>
            <a:r>
              <a:rPr lang="nl-NL" altLang="en-US" sz="1600" dirty="0"/>
              <a:t>Online Math </a:t>
            </a:r>
            <a:r>
              <a:rPr lang="nl-NL" altLang="en-US" sz="1600" dirty="0" err="1"/>
              <a:t>Notes</a:t>
            </a:r>
            <a:endParaRPr lang="nl-NL" altLang="en-US" sz="1600" dirty="0"/>
          </a:p>
          <a:p>
            <a:pPr marL="269875" lvl="1"/>
            <a:r>
              <a:rPr lang="nl-NL" altLang="en-US" sz="1600" dirty="0">
                <a:solidFill>
                  <a:srgbClr val="7030A0"/>
                </a:solidFill>
                <a:hlinkClick r:id="rId4"/>
              </a:rPr>
              <a:t>http://</a:t>
            </a:r>
            <a:r>
              <a:rPr lang="nl-NL" altLang="en-US" sz="1600" dirty="0" smtClean="0">
                <a:solidFill>
                  <a:srgbClr val="7030A0"/>
                </a:solidFill>
                <a:hlinkClick r:id="rId4"/>
              </a:rPr>
              <a:t>tutorial.math.lamar.edu/Classes/CalcII/PolarCoordinates.aspx</a:t>
            </a:r>
            <a:endParaRPr lang="nl-NL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52533"/>
            <a:ext cx="9143999" cy="102485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bandicam 2017-10-04 11-55-46-618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438" y="198438"/>
            <a:ext cx="7985125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9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DSCF408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06" y="912784"/>
            <a:ext cx="8502966" cy="47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72" y="-524212"/>
            <a:ext cx="7148349" cy="63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585675" y="910353"/>
            <a:ext cx="6172200" cy="3996928"/>
          </a:xfrm>
        </p:spPr>
        <p:txBody>
          <a:bodyPr/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dirty="0" err="1" smtClean="0"/>
              <a:t>Cartesian</a:t>
            </a:r>
            <a:r>
              <a:rPr lang="nl-NL" altLang="en-US" dirty="0"/>
              <a:t>:  (</a:t>
            </a:r>
            <a:r>
              <a:rPr lang="nl-NL" altLang="en-US" b="1" dirty="0" err="1">
                <a:cs typeface="Courier New" pitchFamily="49" charset="0"/>
              </a:rPr>
              <a:t>x,y</a:t>
            </a:r>
            <a:r>
              <a:rPr lang="nl-NL" altLang="en-US" b="1" dirty="0" smtClean="0">
                <a:cs typeface="Courier New" pitchFamily="49" charset="0"/>
              </a:rPr>
              <a:t>)</a:t>
            </a:r>
            <a:endParaRPr lang="nl-NL" altLang="en-US" b="1" dirty="0">
              <a:cs typeface="Courier New" pitchFamily="49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dirty="0" err="1"/>
              <a:t>polar</a:t>
            </a:r>
            <a:r>
              <a:rPr lang="nl-NL" altLang="en-US" dirty="0"/>
              <a:t>: (</a:t>
            </a:r>
            <a:r>
              <a:rPr lang="nl-NL" altLang="en-US" b="1" dirty="0">
                <a:cs typeface="Courier New" pitchFamily="49" charset="0"/>
              </a:rPr>
              <a:t>r,</a:t>
            </a:r>
            <a:r>
              <a:rPr lang="el-GR" altLang="en-US" sz="2100" b="1" dirty="0">
                <a:cs typeface="Courier New" pitchFamily="49" charset="0"/>
              </a:rPr>
              <a:t>ϑ</a:t>
            </a:r>
            <a:r>
              <a:rPr lang="nl-NL" altLang="en-US" sz="2100" b="1" dirty="0" smtClean="0">
                <a:cs typeface="Courier New" pitchFamily="49" charset="0"/>
              </a:rPr>
              <a:t>)</a:t>
            </a:r>
            <a:endParaRPr lang="nl-NL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dirty="0" err="1"/>
              <a:t>turtle</a:t>
            </a:r>
            <a:r>
              <a:rPr lang="nl-NL" altLang="en-US" dirty="0"/>
              <a:t> </a:t>
            </a:r>
            <a:r>
              <a:rPr lang="nl-NL" altLang="en-US" dirty="0" err="1"/>
              <a:t>graphics</a:t>
            </a:r>
            <a:r>
              <a:rPr lang="nl-NL" altLang="en-US" dirty="0"/>
              <a:t>: forward(</a:t>
            </a:r>
            <a:r>
              <a:rPr lang="nl-NL" altLang="en-US" b="1" dirty="0"/>
              <a:t>L</a:t>
            </a:r>
            <a:r>
              <a:rPr lang="nl-NL" altLang="en-US" dirty="0"/>
              <a:t>), right(</a:t>
            </a:r>
            <a:r>
              <a:rPr lang="el-GR" altLang="en-US" b="1" dirty="0">
                <a:cs typeface="Courier New" pitchFamily="49" charset="0"/>
              </a:rPr>
              <a:t>ϑ</a:t>
            </a:r>
            <a:r>
              <a:rPr lang="nl-NL" alt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nl-NL" altLang="en-US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4235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Popular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>
                <a:solidFill>
                  <a:schemeClr val="tx2"/>
                </a:solidFill>
                <a:latin typeface="+mj-lt"/>
              </a:rPr>
              <a:t>c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oordinate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>
                <a:solidFill>
                  <a:schemeClr val="tx2"/>
                </a:solidFill>
                <a:latin typeface="+mj-lt"/>
              </a:rPr>
              <a:t>systems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55" y="2174240"/>
            <a:ext cx="1868061" cy="2607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77" y="2219329"/>
            <a:ext cx="2140425" cy="2146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9520" y="4634230"/>
            <a:ext cx="2209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7030A0"/>
                </a:solidFill>
              </a:rPr>
              <a:t>Source: upload.wikimedia.org/</a:t>
            </a:r>
            <a:r>
              <a:rPr lang="en-US" sz="900" dirty="0" err="1" smtClean="0">
                <a:solidFill>
                  <a:srgbClr val="7030A0"/>
                </a:solidFill>
              </a:rPr>
              <a:t>wikipedia</a:t>
            </a:r>
            <a:r>
              <a:rPr lang="en-US" sz="900" dirty="0" smtClean="0">
                <a:solidFill>
                  <a:srgbClr val="7030A0"/>
                </a:solidFill>
              </a:rPr>
              <a:t>/commons /5/59/Arctic_Ocean</a:t>
            </a:r>
            <a:r>
              <a:rPr lang="en-US" sz="900" dirty="0">
                <a:solidFill>
                  <a:srgbClr val="7030A0"/>
                </a:solidFill>
              </a:rPr>
              <a:t>_-_en.png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659" y="2225040"/>
            <a:ext cx="2572665" cy="2156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42660" y="4602480"/>
            <a:ext cx="2118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7030A0"/>
                </a:solidFill>
              </a:rPr>
              <a:t>Children playing with turtle around 1976.  Source: Seymour </a:t>
            </a:r>
            <a:r>
              <a:rPr lang="en-US" sz="900" dirty="0" err="1" smtClean="0">
                <a:solidFill>
                  <a:srgbClr val="7030A0"/>
                </a:solidFill>
              </a:rPr>
              <a:t>Papert</a:t>
            </a:r>
            <a:r>
              <a:rPr lang="en-US" sz="900" dirty="0">
                <a:solidFill>
                  <a:srgbClr val="7030A0"/>
                </a:solidFill>
              </a:rPr>
              <a:t>,</a:t>
            </a:r>
            <a:r>
              <a:rPr lang="en-US" sz="900" dirty="0" smtClean="0">
                <a:solidFill>
                  <a:srgbClr val="7030A0"/>
                </a:solidFill>
              </a:rPr>
              <a:t> “Mindstorms” (book cover)</a:t>
            </a:r>
            <a:endParaRPr lang="en-US" sz="9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646635" y="1146573"/>
            <a:ext cx="6172200" cy="3996928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None/>
            </a:pPr>
            <a:r>
              <a:rPr lang="nl-NL" altLang="en-US" sz="1800" dirty="0" err="1" smtClean="0"/>
              <a:t>Aproaches</a:t>
            </a:r>
            <a:r>
              <a:rPr lang="nl-NL" altLang="en-US" sz="1800" dirty="0" smtClean="0"/>
              <a:t> </a:t>
            </a:r>
            <a:r>
              <a:rPr lang="nl-NL" altLang="en-US" sz="1800" dirty="0" err="1"/>
              <a:t>to</a:t>
            </a:r>
            <a:r>
              <a:rPr lang="nl-NL" altLang="en-US" sz="1800" dirty="0"/>
              <a:t> </a:t>
            </a:r>
            <a:r>
              <a:rPr lang="nl-NL" altLang="en-US" sz="1800" dirty="0" err="1"/>
              <a:t>indicate</a:t>
            </a:r>
            <a:r>
              <a:rPr lang="nl-NL" altLang="en-US" sz="1800" dirty="0"/>
              <a:t> </a:t>
            </a:r>
            <a:r>
              <a:rPr lang="nl-NL" altLang="en-US" sz="1800" dirty="0" err="1"/>
              <a:t>angles</a:t>
            </a:r>
            <a:r>
              <a:rPr lang="nl-NL" altLang="en-US" sz="1800" dirty="0"/>
              <a:t>:</a:t>
            </a:r>
            <a:endParaRPr lang="en-US" altLang="en-US" sz="1800" dirty="0"/>
          </a:p>
          <a:p>
            <a:pPr eaLnBrk="1" hangingPunct="1"/>
            <a:endParaRPr lang="nl-NL" altLang="en-US" sz="18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z="1800" dirty="0" err="1"/>
              <a:t>degrees</a:t>
            </a:r>
            <a:r>
              <a:rPr lang="nl-NL" altLang="en-US" sz="1800" dirty="0"/>
              <a:t>: 0 .. 360</a:t>
            </a:r>
            <a:r>
              <a:rPr lang="nl-NL" altLang="en-US" sz="1800" baseline="30000" dirty="0"/>
              <a:t>o</a:t>
            </a:r>
            <a:endParaRPr lang="nl-NL" altLang="en-US" sz="1800" b="1" baseline="30000" dirty="0">
              <a:cs typeface="Courier New" pitchFamily="49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z="1800" dirty="0" err="1"/>
              <a:t>radians</a:t>
            </a:r>
            <a:r>
              <a:rPr lang="nl-NL" altLang="en-US" sz="1800" dirty="0"/>
              <a:t>: 0 .. 2 </a:t>
            </a:r>
            <a:r>
              <a:rPr lang="el-GR" altLang="en-US" sz="1800" dirty="0"/>
              <a:t>π</a:t>
            </a:r>
            <a:endParaRPr lang="nl-NL" altLang="en-US" sz="1800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4235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700" b="1" dirty="0">
                <a:solidFill>
                  <a:schemeClr val="tx2"/>
                </a:solidFill>
                <a:latin typeface="+mj-lt"/>
              </a:rPr>
              <a:t>Coordinate </a:t>
            </a:r>
            <a:r>
              <a:rPr lang="en-US" sz="2700" b="1" dirty="0" smtClean="0">
                <a:solidFill>
                  <a:schemeClr val="tx2"/>
                </a:solidFill>
                <a:latin typeface="+mj-lt"/>
              </a:rPr>
              <a:t>systems: details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943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669495" y="1146572"/>
            <a:ext cx="6172200" cy="3996928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z="1800" dirty="0" err="1"/>
              <a:t>Trigonometric</a:t>
            </a:r>
            <a:r>
              <a:rPr lang="nl-NL" altLang="en-US" sz="1800" dirty="0"/>
              <a:t> </a:t>
            </a:r>
            <a:r>
              <a:rPr lang="nl-NL" altLang="en-US" sz="1800" dirty="0" err="1"/>
              <a:t>functions</a:t>
            </a:r>
            <a:r>
              <a:rPr lang="nl-NL" altLang="en-US" sz="1800" dirty="0"/>
              <a:t>:</a:t>
            </a:r>
            <a:endParaRPr lang="en-US" altLang="en-US" sz="1800" dirty="0"/>
          </a:p>
          <a:p>
            <a:pPr eaLnBrk="1" hangingPunct="1"/>
            <a:endParaRPr lang="nl-NL" altLang="en-US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4234" y="304801"/>
            <a:ext cx="60495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Switching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between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>
                <a:solidFill>
                  <a:schemeClr val="tx2"/>
                </a:solidFill>
                <a:latin typeface="+mj-lt"/>
              </a:rPr>
              <a:t>c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oordinate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>
                <a:solidFill>
                  <a:schemeClr val="tx2"/>
                </a:solidFill>
                <a:latin typeface="+mj-lt"/>
              </a:rPr>
              <a:t>systems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E22EAFE6-C511-4FFE-BE4A-CFD9B81F6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55676" y="2301720"/>
            <a:ext cx="3343275" cy="1293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B0F3DA-18A4-4C88-8BDF-E405513A0041}"/>
              </a:ext>
            </a:extLst>
          </p:cNvPr>
          <p:cNvSpPr txBox="1"/>
          <p:nvPr/>
        </p:nvSpPr>
        <p:spPr>
          <a:xfrm>
            <a:off x="1574667" y="4872610"/>
            <a:ext cx="5994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7030A0"/>
                </a:solidFill>
              </a:rPr>
              <a:t>Source: www.mathsisfun.com/sine-cosine-tangent.html</a:t>
            </a:r>
            <a:endParaRPr lang="nl-NL" sz="105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e">
  <a:themeElements>
    <a:clrScheme name="Custom 1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F8CCCC"/>
      </a:hlink>
      <a:folHlink>
        <a:srgbClr val="F8CCCC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1B6475F5-D373-4660-89EB-4F03E47D006D}" vid="{2086CB6F-6B0A-48B6-8FD8-51377F4AECB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6383</TotalTime>
  <Words>267</Words>
  <Application>Microsoft Office PowerPoint</Application>
  <PresentationFormat>On-screen Show (16:9)</PresentationFormat>
  <Paragraphs>63</Paragraphs>
  <Slides>18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Courier New</vt:lpstr>
      <vt:lpstr>TUe</vt:lpstr>
      <vt:lpstr>Golden Ratio</vt:lpstr>
      <vt:lpstr>Resources </vt:lpstr>
      <vt:lpstr>Inspiration </vt:lpstr>
      <vt:lpstr>Inspiration </vt:lpstr>
      <vt:lpstr>Inspiration </vt:lpstr>
      <vt:lpstr>Inspiration </vt:lpstr>
      <vt:lpstr>PowerPoint Presentation</vt:lpstr>
      <vt:lpstr>PowerPoint Presentation</vt:lpstr>
      <vt:lpstr>PowerPoint Presentation</vt:lpstr>
      <vt:lpstr>To be continued at the lightboard </vt:lpstr>
      <vt:lpstr>Two examples in Processing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and reflection   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Klinkhamer - Nooijens, C.C.</dc:creator>
  <cp:lastModifiedBy>Feijs, L.M.G.</cp:lastModifiedBy>
  <cp:revision>61</cp:revision>
  <cp:lastPrinted>2019-09-06T11:48:00Z</cp:lastPrinted>
  <dcterms:created xsi:type="dcterms:W3CDTF">2018-11-21T12:48:52Z</dcterms:created>
  <dcterms:modified xsi:type="dcterms:W3CDTF">2019-09-17T10:31:22Z</dcterms:modified>
</cp:coreProperties>
</file>